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7" Type="http://schemas.openxmlformats.org/officeDocument/2006/relationships/slide" Target="../slides/slide9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448486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9b2ed70a&amp;cid=a9b2ed70a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a74db3d7b&amp;cid=a74db3d7b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f2971c05&amp;cid=cf2971c05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f03ef40e5&amp;cid=f03ef40e5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f8734d4b&amp;cid=5f8734d4b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d0617a85&amp;cid=cd0617a85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64484869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64484869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课时评价作业（二十六）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6_1#5f8734d4b?pid=e4a22f8aa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理解错误，结合颔联可知，这两句表现了诗人自省、自嘲的态度。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cd0617a85?pid=e4a22f8aa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请简要分析本诗尾联与《登快阁》尾联“万里归船弄长笛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，此心吾与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白鸥盟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”在情感表达上的异同。（6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cd0617a85?pid=e4a22f8aa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：两首诗的尾联都借助典型意象表达诗人对归隐生活的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2）异：①本诗尾联上句写想要扛起锄头相随而去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，表达诗人对田园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生活的期待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，下句写身居官位有瞬间倾倒的危险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，表明诗人不慕仕进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的态度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。②《登快阁》尾联写诗人想象坐上归船，吹着长笛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，与白鸥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订盟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，相誓归隐，以此表达自己对自由生活的追求。（每点2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1#cd0617a85?pid=e4a22f8aa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“荷锄”指扛着锄头，即过隐居生活，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表露出诗人的退隐之心；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万里归船弄长笛，此心吾与白鸥盟”借“归船”“白鸥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”等意象委婉地表达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了诗人对归乡隐逸生活的向往之情。故两首诗的尾联都借助典型意象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表达诗人对归隐生活的向往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。“荷锄端欲相随去，邂逅青云恐疾颠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句表达诗人对田园生活的期待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；下句中的“青云”比喻高官显爵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出诗人已经不再追求仕途亨通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，转而追求心灵自在。“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万里归船弄长笛，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此心吾与白鸥盟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”引出了诗人的“归船”“白鸥”之想。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诗人想象坐上归船，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吹着长笛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，与白鸥订盟，相誓归隐，体现诗人对自由生活的追求。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2#cd0617a85?pid=e4a22f8aa&amp;color=0,0,0&amp;vtp=1&amp;bt=1&amp;bbb=1&amp;hb=1"/>
          <p:cNvSpPr/>
          <p:nvPr/>
        </p:nvSpPr>
        <p:spPr>
          <a:xfrm>
            <a:off x="612648" y="468000"/>
            <a:ext cx="10963656" cy="57497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次韵寄上七兄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黄庭坚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我学会了屠龙之术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，炼成了可以补天的五色石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，却一直不得不袖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手旁观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，眼看着五色石化成了苍茫的云雾。谁说只要技艺高超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以在复杂的情势中游刃有余？我相信自己没有本事可以像女娲一样补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上天的缺漏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。我可以想见，您在闲暇的日子里大笑高歌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，引来婉转啼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鸣的鸟儿追逐相随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；您喂饱牛儿，耕田凿井，盼望着有个好年成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实在想扛着锄头随您而去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，又担心偶然身登高位会急速颠覆。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8c5cd130?pid=64484869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a9b2ed70a?pid=28c5cd130&amp;color=0,0,0&amp;vtp=1&amp;bb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儿了却公家事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快阁东西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落木千山天远大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江一道月分明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已为佳人绝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因美酒横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万里归船弄长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此心吾与白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endParaRPr lang="en-US" altLang="zh-CN" sz="2800" dirty="0"/>
          </a:p>
        </p:txBody>
      </p:sp>
      <p:sp>
        <p:nvSpPr>
          <p:cNvPr id="4" name="QB_3_AN.2_1#a9b2ed70a.bracket?pid=28c5cd130&amp;color=0,0,0&amp;vpa=1&amp;vtp=1"/>
          <p:cNvSpPr/>
          <p:nvPr/>
        </p:nvSpPr>
        <p:spPr>
          <a:xfrm>
            <a:off x="1816767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痴</a:t>
            </a:r>
            <a:endParaRPr lang="en-US" altLang="zh-CN" sz="2800" dirty="0"/>
          </a:p>
        </p:txBody>
      </p:sp>
      <p:sp>
        <p:nvSpPr>
          <p:cNvPr id="5" name="QB_3_AN.3_1#a9b2ed70a.bracket?pid=28c5cd130&amp;color=0,0,0&amp;vpa=2&amp;vtp=1"/>
          <p:cNvSpPr/>
          <p:nvPr/>
        </p:nvSpPr>
        <p:spPr>
          <a:xfrm>
            <a:off x="7038055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倚</a:t>
            </a:r>
            <a:endParaRPr lang="en-US" altLang="zh-CN" sz="2800" dirty="0"/>
          </a:p>
        </p:txBody>
      </p:sp>
      <p:sp>
        <p:nvSpPr>
          <p:cNvPr id="6" name="QB_3_AN.4_1#a9b2ed70a.bracket?pid=28c5cd130&amp;color=0,0,0&amp;vpa=3&amp;vtp=1"/>
          <p:cNvSpPr/>
          <p:nvPr/>
        </p:nvSpPr>
        <p:spPr>
          <a:xfrm>
            <a:off x="46615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澄</a:t>
            </a:r>
            <a:endParaRPr lang="en-US" altLang="zh-CN" sz="2800" dirty="0"/>
          </a:p>
        </p:txBody>
      </p:sp>
      <p:sp>
        <p:nvSpPr>
          <p:cNvPr id="7" name="QB_3_AN.5_1#a9b2ed70a.bracket?pid=28c5cd130&amp;color=0,0,0&amp;vpa=4&amp;vtp=1"/>
          <p:cNvSpPr/>
          <p:nvPr/>
        </p:nvSpPr>
        <p:spPr>
          <a:xfrm>
            <a:off x="2172367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弦</a:t>
            </a:r>
            <a:endParaRPr lang="en-US" altLang="zh-CN" sz="2800" dirty="0"/>
          </a:p>
        </p:txBody>
      </p:sp>
      <p:sp>
        <p:nvSpPr>
          <p:cNvPr id="8" name="QB_3_AN.6_1#a9b2ed70a.bracket?pid=28c5cd130&amp;color=0,0,0&amp;vpa=5&amp;vtp=1"/>
          <p:cNvSpPr/>
          <p:nvPr/>
        </p:nvSpPr>
        <p:spPr>
          <a:xfrm>
            <a:off x="6326855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聊</a:t>
            </a:r>
            <a:endParaRPr lang="en-US" altLang="zh-CN" sz="2800" dirty="0"/>
          </a:p>
        </p:txBody>
      </p:sp>
      <p:sp>
        <p:nvSpPr>
          <p:cNvPr id="9" name="QB_3_AN.7_1#a9b2ed70a.bracket?pid=28c5cd130&amp;color=0,0,0&amp;vpa=6&amp;vtp=1"/>
          <p:cNvSpPr/>
          <p:nvPr/>
        </p:nvSpPr>
        <p:spPr>
          <a:xfrm>
            <a:off x="3950366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笛</a:t>
            </a:r>
            <a:endParaRPr lang="en-US" altLang="zh-CN" sz="2800" dirty="0"/>
          </a:p>
        </p:txBody>
      </p:sp>
      <p:sp>
        <p:nvSpPr>
          <p:cNvPr id="10" name="QB_3_AN.8_1#a9b2ed70a.bracket?pid=28c5cd130&amp;color=0,0,0&amp;vpa=7&amp;vtp=1&amp;bbb=1"/>
          <p:cNvSpPr/>
          <p:nvPr/>
        </p:nvSpPr>
        <p:spPr>
          <a:xfrm>
            <a:off x="7393655" y="37591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鸥盟</a:t>
            </a:r>
            <a:endParaRPr lang="en-US" altLang="zh-CN" sz="2800" dirty="0"/>
          </a:p>
        </p:txBody>
      </p:sp>
      <p:sp>
        <p:nvSpPr>
          <p:cNvPr id="11" name="QB_3_AN.9_1#a9b2ed70a?pid=28c5cd130&amp;color=0,0,0&amp;vtp=1&amp;bbb=1"/>
          <p:cNvSpPr/>
          <p:nvPr/>
        </p:nvSpPr>
        <p:spPr>
          <a:xfrm>
            <a:off x="612648" y="43807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a74db3d7b?pid=28c5cd130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a74db3d7b.bracket?pid=28c5cd130&amp;color=0,0,0&amp;vpa=8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0_2#a74db3d7b.choices?pid=28c5cd130&amp;color=0,0,0&amp;vtp=1&amp;bbb=1&amp;hb=1"/>
          <p:cNvSpPr/>
          <p:nvPr/>
        </p:nvSpPr>
        <p:spPr>
          <a:xfrm>
            <a:off x="612648" y="1110678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首联以“痴儿了却公家事”自嘲，表明诗人厌烦官场琐事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，想尽快投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颔联中“落木”“千山”“天”“澄江”“月”等意象，营造出雄浑阔大的意境。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颈联“朱弦已为佳人绝”化用伯牙绝弦的典故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，表达诗人对知音难觅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的遗憾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尾联“万里归船弄长笛”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描绘出诗人归乡途中悠然吹笛的闲适画面，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表现了诗人淡泊名利的超脱心境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2_1#a74db3d7b?pid=28c5cd130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“表现了诗人淡泊名利的超脱心境”表述不准确，尾联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“万里归船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弄长笛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”虽描绘归乡图景，但结合全诗可知，诗人是因不满官场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、知音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难觅而渴望归隐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，尾联暗含诗人对现实的无奈与愤懑。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0_1#cf2971c05?pid=28c5cd130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这首诗被誉为“能移太白歌行于律诗”。请结合诗句简要分析。（6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31_1#cf2971c05?pid=28c5cd130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“移太白歌行”的豪放特质：诗中“落木千山天远大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，澄江一道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月分明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”以壮阔意象营造雄浑意境，尾联“万里归船弄长笛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，此心吾与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白鸥盟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”与李白“散发弄扁舟”诗意相近，且自由洒脱，意脉贯通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行体般一气呵成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。②律诗与歌行体的融合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：全诗恪守七律格律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如颈联“朱弦已为佳人绝，青眼聊因美酒横”对仗工整），又以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“万里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”“此心吾与”等散文化句式打破常规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，将李白歌行的自由洒脱融入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严谨结构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，达到独特的艺术效果。（每点3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4_1#f03ef40e5?pid=28c5cd130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15_1#2e7dd91fc?pid=f03ef40e5&amp;color=0,0,0&amp;vtp=1&amp;bbb=1&amp;hb=1"/>
          <p:cNvSpPr/>
          <p:nvPr/>
        </p:nvSpPr>
        <p:spPr>
          <a:xfrm>
            <a:off x="612648" y="1111318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《登快阁》中表明诗人办完公事，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如释重负的句子是“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《登快阁》中的“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用归船、弄笛、鸥鸟道出了诗人希望远离官场，追求自在生活的心声。</a:t>
            </a:r>
            <a:endParaRPr lang="en-US" altLang="zh-CN" sz="2800" dirty="0"/>
          </a:p>
        </p:txBody>
      </p:sp>
      <p:sp>
        <p:nvSpPr>
          <p:cNvPr id="4" name="QB_4_AN.16_1#2e7dd91fc.blank?pid=f03ef40e5&amp;color=0,0,0&amp;vpa=9&amp;vtp=1&amp;bbb=1&amp;hb=1"/>
          <p:cNvSpPr/>
          <p:nvPr/>
        </p:nvSpPr>
        <p:spPr>
          <a:xfrm>
            <a:off x="612648" y="10808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痴儿了却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公家事</a:t>
            </a:r>
            <a:endParaRPr lang="en-US" altLang="zh-CN" sz="2800" dirty="0"/>
          </a:p>
        </p:txBody>
      </p:sp>
      <p:sp>
        <p:nvSpPr>
          <p:cNvPr id="5" name="QB_4_AN.17_1#2e7dd91fc.blank?pid=f03ef40e5&amp;color=0,0,0&amp;vpa=10&amp;vtp=1&amp;bbb=1"/>
          <p:cNvSpPr/>
          <p:nvPr/>
        </p:nvSpPr>
        <p:spPr>
          <a:xfrm>
            <a:off x="2223167" y="17285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快阁东西倚晚晴</a:t>
            </a:r>
            <a:endParaRPr lang="en-US" altLang="zh-CN" sz="2800" dirty="0"/>
          </a:p>
        </p:txBody>
      </p:sp>
      <p:sp>
        <p:nvSpPr>
          <p:cNvPr id="7" name="QB_4_AN.19_1#2e7dd91fc.blank?pid=f03ef40e5&amp;color=0,0,0&amp;vpa=11&amp;vtp=1&amp;bbb=1"/>
          <p:cNvSpPr/>
          <p:nvPr/>
        </p:nvSpPr>
        <p:spPr>
          <a:xfrm>
            <a:off x="4158330" y="23762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万里归船弄长笛</a:t>
            </a:r>
            <a:endParaRPr lang="en-US" altLang="zh-CN" sz="2800" dirty="0"/>
          </a:p>
        </p:txBody>
      </p:sp>
      <p:sp>
        <p:nvSpPr>
          <p:cNvPr id="8" name="QB_4_AN.20_1#2e7dd91fc.blank?pid=f03ef40e5&amp;color=0,0,0&amp;vpa=12&amp;vtp=1&amp;bbb=1"/>
          <p:cNvSpPr/>
          <p:nvPr/>
        </p:nvSpPr>
        <p:spPr>
          <a:xfrm>
            <a:off x="7358730" y="23762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此心吾与白鸥盟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1_1#ea80066e1?pid=f03ef40e5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现在人们常用“青眼相看”表示对人的喜欢或尊敬，“青眼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”的典故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源自阮籍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。古诗中诗人也常常借用这个典故来传达自己的情感，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如“__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__，____”。</a:t>
            </a:r>
            <a:endParaRPr lang="en-US" altLang="zh-CN" sz="2800" dirty="0"/>
          </a:p>
        </p:txBody>
      </p:sp>
      <p:sp>
        <p:nvSpPr>
          <p:cNvPr id="3" name="QO_4_AN.22_1#ea80066e1?pid=f03ef40e5&amp;color=0,0,0&amp;vtp=1&amp;bbb=1"/>
          <p:cNvSpPr/>
          <p:nvPr/>
        </p:nvSpPr>
        <p:spPr>
          <a:xfrm>
            <a:off x="612648" y="239319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（示例1）朱弦已为佳人绝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青眼聊因美酒横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示例2）唯要主人青眼待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琴诗谈笑自将来;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2f56fd36?pid=64484869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3_1#e4a22f8aa?pid=a2f56fd36&amp;color=0,0,0&amp;vtp=1&amp;bbb=1"/>
          <p:cNvSpPr/>
          <p:nvPr/>
        </p:nvSpPr>
        <p:spPr>
          <a:xfrm>
            <a:off x="612648" y="1181724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次韵寄上七兄</a:t>
            </a:r>
            <a:r>
              <a:rPr lang="en-US" altLang="zh-CN" sz="2800" b="1" i="0" baseline="30000" dirty="0">
                <a:solidFill>
                  <a:srgbClr val="000000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黄庭坚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学得屠龙长缩手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炼成五色化苍烟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谁言游刃有余地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自信无功可补天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啼鸟笑歌追暇日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饱牛耕凿望丰年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荷锄端欲相随去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邂逅青云恐疾颠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1" i="0" dirty="0">
                <a:solidFill>
                  <a:srgbClr val="000000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七兄：黄大临，他在本族同辈兄弟中排行第七。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4_1#5f8734d4b?pid=e4a22f8aa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5_1#5f8734d4b.bracket?pid=e4a22f8aa&amp;color=0,0,0&amp;vpa=13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4_2#5f8734d4b.choices?pid=e4a22f8aa&amp;color=0,0,0&amp;vtp=1&amp;bbb=1&amp;hb=1"/>
          <p:cNvSpPr/>
          <p:nvPr/>
        </p:nvSpPr>
        <p:spPr>
          <a:xfrm>
            <a:off x="612648" y="1110678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诗歌标题中的“次韵”表明这是一首和诗，“七兄”是寄赠对象，“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表示尊重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首联言虽已学得屠龙之术，但无处施展；虽已炼就五色石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，但化为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苍烟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颔联化用庖丁解牛的典故，强调诗人才华斐然，功劳无限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，自信之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态溢于言表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颈联写啼鸣的鸟儿追逐相随，饱食的牛儿耕作，景中含情，令人回味。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2881</Words>
  <Application>WPS 演示</Application>
  <PresentationFormat>宽屏</PresentationFormat>
  <Paragraphs>144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2025-07-25T04:31:00Z</dcterms:created>
  <dcterms:modified xsi:type="dcterms:W3CDTF">2025-09-04T06:49:39Z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C3BF302DE8AA47429CFF2E0998AD5BF6_12</vt:lpwstr>
  </property>
  <property fmtid="{D5CDD505-2E9C-101B-9397-08002B2CF9AE}" pid="3" name="KSOProductBuildVer">
    <vt:lpwstr>2052-12.1.0.22529</vt:lpwstr>
  </property>
</Properties>
</file>